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D98F66-E8A3-40D2-8CAE-F683D9AA7BDD}">
  <a:tblStyle styleId="{BBD98F66-E8A3-40D2-8CAE-F683D9AA7BD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8" name="Google Shape;28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1.jp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 amt="38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135" name="Google Shape;135;p13"/>
          <p:cNvSpPr txBox="1"/>
          <p:nvPr>
            <p:ph type="ctrTitle"/>
          </p:nvPr>
        </p:nvSpPr>
        <p:spPr>
          <a:xfrm>
            <a:off x="1717964" y="289927"/>
            <a:ext cx="6414654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"/>
              <a:t>Impact of Income on Student Achievement</a:t>
            </a:r>
            <a:endParaRPr b="1"/>
          </a:p>
        </p:txBody>
      </p:sp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5110275" y="4271800"/>
            <a:ext cx="3982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By Ron Maxseiner, Sadam Assen &amp; Akhilesh Keerthi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Results - Clustering</a:t>
            </a:r>
            <a:endParaRPr b="1"/>
          </a:p>
        </p:txBody>
      </p:sp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63025" y="1197250"/>
            <a:ext cx="4345800" cy="3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K Means clustering was used to determine the the optimum clusters was 3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Clusters were not clearly defined when viewed from with respect to Income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Further Analysis was not performed.</a:t>
            </a:r>
            <a:endParaRPr sz="1500"/>
          </a:p>
        </p:txBody>
      </p:sp>
      <p:pic>
        <p:nvPicPr>
          <p:cNvPr id="203" name="Google Shape;20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8968" y="1765005"/>
            <a:ext cx="1900304" cy="124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7576" y="1765005"/>
            <a:ext cx="1804936" cy="12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8969" y="3135300"/>
            <a:ext cx="1919878" cy="12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7575" y="3135300"/>
            <a:ext cx="1804937" cy="124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92854" y="177209"/>
            <a:ext cx="2453646" cy="1506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3"/>
          <p:cNvPicPr preferRelativeResize="0"/>
          <p:nvPr/>
        </p:nvPicPr>
        <p:blipFill rotWithShape="1">
          <a:blip r:embed="rId3">
            <a:alphaModFix amt="5000"/>
          </a:blip>
          <a:srcRect b="0" l="0" r="0" t="0"/>
          <a:stretch/>
        </p:blipFill>
        <p:spPr>
          <a:xfrm>
            <a:off x="23923" y="0"/>
            <a:ext cx="909335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Results - Linear Regression</a:t>
            </a:r>
            <a:endParaRPr b="1"/>
          </a:p>
        </p:txBody>
      </p:sp>
      <p:sp>
        <p:nvSpPr>
          <p:cNvPr id="214" name="Google Shape;214;p23"/>
          <p:cNvSpPr txBox="1"/>
          <p:nvPr>
            <p:ph idx="1" type="body"/>
          </p:nvPr>
        </p:nvSpPr>
        <p:spPr>
          <a:xfrm>
            <a:off x="23925" y="1087000"/>
            <a:ext cx="54504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00">
                <a:solidFill>
                  <a:schemeClr val="lt1"/>
                </a:solidFill>
              </a:rPr>
              <a:t>Linear Regression show two statistically significant variables, Income by School District and Percent White.  </a:t>
            </a:r>
            <a:endParaRPr sz="16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00">
                <a:solidFill>
                  <a:schemeClr val="lt1"/>
                </a:solidFill>
              </a:rPr>
              <a:t>Notice Expenditures are not statistically significant.</a:t>
            </a:r>
            <a:endParaRPr sz="16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00">
                <a:solidFill>
                  <a:schemeClr val="lt1"/>
                </a:solidFill>
              </a:rPr>
              <a:t>Relationships between Expenditures and Income is statistically significant but only with R = 0.05</a:t>
            </a:r>
            <a:endParaRPr sz="1600">
              <a:solidFill>
                <a:schemeClr val="lt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00">
                <a:solidFill>
                  <a:schemeClr val="lt1"/>
                </a:solidFill>
              </a:rPr>
              <a:t>Other less statistically significant variables are Percent African American, Percent Asian, and Is Title I</a:t>
            </a:r>
            <a:endParaRPr sz="1600">
              <a:solidFill>
                <a:schemeClr val="lt1"/>
              </a:solidFill>
            </a:endParaRPr>
          </a:p>
        </p:txBody>
      </p:sp>
      <p:graphicFrame>
        <p:nvGraphicFramePr>
          <p:cNvPr id="215" name="Google Shape;215;p23"/>
          <p:cNvGraphicFramePr/>
          <p:nvPr/>
        </p:nvGraphicFramePr>
        <p:xfrm>
          <a:off x="5518350" y="125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{BBD98F66-E8A3-40D2-8CAE-F683D9AA7BDD}</a:tableStyleId>
              </a:tblPr>
              <a:tblGrid>
                <a:gridCol w="1160600"/>
                <a:gridCol w="529425"/>
                <a:gridCol w="509050"/>
                <a:gridCol w="417425"/>
                <a:gridCol w="458150"/>
                <a:gridCol w="264700"/>
              </a:tblGrid>
              <a:tr h="190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Variable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Estimate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Std. Error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 value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Pr(&gt;|t|)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(Intercept)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7.216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20.72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0.348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0.7283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9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Expenditures.per.Pupil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-0.0011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-1.621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0.1078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6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Income.by.School.District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0.0003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3.47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***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Total.Number.Students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-0.0011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0.0022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-0.496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0.6208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Percent.White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0.7808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0.1157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6.746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***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Percent.African.American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0.3175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0.1331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2.387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0.0186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Percent.American.Indian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-2.997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-1.094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0.2763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Percent.Asian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1.207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1.754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0.0821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Percent.Pacific.Islander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0.5071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9.204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0.055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0.9562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Number.Full.time.Teachers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0.0168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0.0302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0.555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0.5799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Student.Teacher.Ratio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-0.338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0.7809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-0.433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0.666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Is.Title.I..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-13.36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7.165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-1.865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0.0647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Is.Charter..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-305.2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300.2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-1.016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0.3116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Is.Magnet..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10.98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15.82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0.694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0.4889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/>
                </a:tc>
              </a:tr>
              <a:tr h="12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Is.Virtual..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5400" marB="25400" marR="25400" marL="25400" anchor="b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type="title"/>
          </p:nvPr>
        </p:nvSpPr>
        <p:spPr>
          <a:xfrm>
            <a:off x="0" y="0"/>
            <a:ext cx="9144000" cy="5599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Results - Decision Tree</a:t>
            </a:r>
            <a:endParaRPr b="1"/>
          </a:p>
        </p:txBody>
      </p:sp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55125" y="954850"/>
            <a:ext cx="5118900" cy="1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Above average Standard Score was considered a positive outcome.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Used all 13 predictor variables.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Results showed entropy was reduced most by using Percent White than Income by School district. 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4100" y="718401"/>
            <a:ext cx="3342375" cy="25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7200" y="3358925"/>
            <a:ext cx="2579275" cy="14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350" y="3358925"/>
            <a:ext cx="5404399" cy="14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type="title"/>
          </p:nvPr>
        </p:nvSpPr>
        <p:spPr>
          <a:xfrm>
            <a:off x="1249009" y="346364"/>
            <a:ext cx="7038900" cy="678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ROC Curve of Decision Tree</a:t>
            </a:r>
            <a:endParaRPr b="1"/>
          </a:p>
        </p:txBody>
      </p:sp>
      <p:sp>
        <p:nvSpPr>
          <p:cNvPr id="230" name="Google Shape;230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75" y="1214000"/>
            <a:ext cx="7682625" cy="336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6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1" y="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>
            <p:ph type="title"/>
          </p:nvPr>
        </p:nvSpPr>
        <p:spPr>
          <a:xfrm>
            <a:off x="1297500" y="393750"/>
            <a:ext cx="7038900" cy="8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Conclusions and Future Work</a:t>
            </a:r>
            <a:endParaRPr b="1"/>
          </a:p>
        </p:txBody>
      </p:sp>
      <p:sp>
        <p:nvSpPr>
          <p:cNvPr id="238" name="Google Shape;238;p26"/>
          <p:cNvSpPr txBox="1"/>
          <p:nvPr>
            <p:ph idx="1" type="body"/>
          </p:nvPr>
        </p:nvSpPr>
        <p:spPr>
          <a:xfrm>
            <a:off x="387927" y="921327"/>
            <a:ext cx="8756073" cy="4087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1800"/>
              <a:t>Conclusions</a:t>
            </a:r>
            <a:endParaRPr b="1" sz="1800"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Income is related to academic achievement but not in the way we expected.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Income is related to Expenditures per Pupil but only accounts for 5%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Impact of Race on academic achievement was clear but not the focus of our investigation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Results were surprising even though analytical techniques were not complex.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 sz="1800"/>
              <a:t>Future Work </a:t>
            </a:r>
            <a:endParaRPr b="1" sz="18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There are many interesting questions regarding this topic that we believe could be pursued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Does the education background of parents have an effect on student achievement?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about marital status? Do students raised by a single parent have a lower education achievement compared to students raised by two parents?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6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 amt="22000"/>
          </a:blip>
          <a:srcRect b="0" l="0" r="0" t="0"/>
          <a:stretch/>
        </p:blipFill>
        <p:spPr>
          <a:xfrm>
            <a:off x="0" y="48491"/>
            <a:ext cx="9144000" cy="509500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Agenda </a:t>
            </a:r>
            <a:endParaRPr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547255" y="928255"/>
            <a:ext cx="7789145" cy="3550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Problem Statement</a:t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Tools and Technology</a:t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Analysis Methods Used </a:t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Results </a:t>
            </a:r>
            <a:endParaRPr sz="18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/>
              <a:t>Primary Component Analysis (PCA)</a:t>
            </a:r>
            <a:endParaRPr sz="18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/>
              <a:t>K Means</a:t>
            </a:r>
            <a:endParaRPr sz="18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/>
              <a:t>Linear Regression</a:t>
            </a:r>
            <a:endParaRPr sz="18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800"/>
              <a:t>Decision Tree</a:t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Conclusions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Problem Statement</a:t>
            </a:r>
            <a:endParaRPr b="1"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2173725" y="929450"/>
            <a:ext cx="6900300" cy="4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Does the Income earned by residents of a county impact the academic achievement of the students of a county?</a:t>
            </a:r>
            <a:endParaRPr b="1"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Data Sets</a:t>
            </a:r>
            <a:endParaRPr b="1" sz="15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SchoolDigger </a:t>
            </a:r>
            <a:endParaRPr b="1"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Summary of available data sets from the Virginia Department of Education</a:t>
            </a:r>
            <a:endParaRPr b="1"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Standard score is an averaged result of all the Standards of Learning (SOL) from the school year for that school</a:t>
            </a:r>
            <a:endParaRPr b="1"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School data such as number of students, student/teacher ratio and percent free lunch</a:t>
            </a:r>
            <a:endParaRPr b="1"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Race data for school is provided along with School Attributes such as Title I, Charter, Magnet, and Virtual </a:t>
            </a:r>
            <a:endParaRPr b="1"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Results per school but summarized to School District or County level</a:t>
            </a:r>
            <a:endParaRPr b="1"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/>
              <a:t>County School and Income</a:t>
            </a:r>
            <a:endParaRPr b="1" sz="1300"/>
          </a:p>
          <a:p>
            <a:pPr indent="-3111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Provided Income for County along with Expenditures per pupil</a:t>
            </a:r>
            <a:endParaRPr b="1" sz="13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00" y="3977749"/>
            <a:ext cx="1312750" cy="8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625" y="3084875"/>
            <a:ext cx="1145101" cy="89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56100" y="2571738"/>
            <a:ext cx="617626" cy="5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 amt="11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Tools and Technology Used</a:t>
            </a:r>
            <a:endParaRPr b="1"/>
          </a:p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166255" y="1039091"/>
            <a:ext cx="8347363" cy="36091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2286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0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400"/>
              <a:t>Initially Weka was used to explore and understand the data sets.  Once the data was better understood, excel was used to view and modify the data.  </a:t>
            </a:r>
            <a:endParaRPr b="1" sz="14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400"/>
              <a:t>Preprocessing  and Visualizations - Python, pandas and numpy packages.  </a:t>
            </a:r>
            <a:endParaRPr b="1" sz="14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400"/>
              <a:t>Linear Regression and Clustering - R with  caret, ggcorplot, ggplot2, dpylr and glmnet.  </a:t>
            </a:r>
            <a:endParaRPr b="1" sz="14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400"/>
              <a:t>Decision Tree and Exploratory Data Analysis was completed in SAS JMP</a:t>
            </a:r>
            <a:endParaRPr b="1" sz="1400"/>
          </a:p>
          <a:p>
            <a:pPr indent="-2921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en" sz="1400"/>
              <a:t>Visualizations - SAS JMP and ggcorplot and ggplot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Exploratory Data Analysis</a:t>
            </a:r>
            <a:endParaRPr/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1297500" y="1109550"/>
            <a:ext cx="61302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2261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18"/>
              <a:buChar char="●"/>
            </a:pPr>
            <a:r>
              <a:rPr lang="en" sz="1317"/>
              <a:t>Even at during EDA the data provided many interesting insights. </a:t>
            </a:r>
            <a:endParaRPr sz="1317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317"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375" y="1444250"/>
            <a:ext cx="2966075" cy="17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375" y="3171400"/>
            <a:ext cx="2966075" cy="18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6844" y="1939012"/>
            <a:ext cx="4563112" cy="273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" sz="2200"/>
              <a:t>Correlation Plot Matrix</a:t>
            </a:r>
            <a:endParaRPr sz="2200"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925" y="0"/>
            <a:ext cx="616407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125" y="756150"/>
            <a:ext cx="2668251" cy="19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26025" y="133900"/>
            <a:ext cx="8916600" cy="4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25" y="456850"/>
            <a:ext cx="4339300" cy="261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5325" y="2178121"/>
            <a:ext cx="4577300" cy="289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Analysis Methods</a:t>
            </a:r>
            <a:endParaRPr b="1"/>
          </a:p>
        </p:txBody>
      </p:sp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338700" y="1094875"/>
            <a:ext cx="87117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used the following techniques to analyze the data</a:t>
            </a:r>
            <a:endParaRPr sz="18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Primary Component Analysis (PCA) to identify possible cross correlation and possible dimension reduction.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Clustering - Determine if clusters of other variables appeared with relation to Income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Linear Regression - Understand the relationship between Income and Academic Achievement.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Decision Trees - Another way to understand the relationship between Income and Academic Achievement. 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 amt="17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Results - PCA</a:t>
            </a:r>
            <a:endParaRPr b="1"/>
          </a:p>
        </p:txBody>
      </p:sp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630864" y="1369825"/>
            <a:ext cx="4359349" cy="32021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PCA analysis revealed that the first two components explain a majority of the variance.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11 components explain 100%.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means there were two that could be easily dropped but others would lose information.   </a:t>
            </a:r>
            <a:endParaRPr sz="1600"/>
          </a:p>
        </p:txBody>
      </p:sp>
      <p:graphicFrame>
        <p:nvGraphicFramePr>
          <p:cNvPr id="196" name="Google Shape;196;p21"/>
          <p:cNvGraphicFramePr/>
          <p:nvPr/>
        </p:nvGraphicFramePr>
        <p:xfrm>
          <a:off x="5222575" y="13698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{BBD98F66-E8A3-40D2-8CAE-F683D9AA7BDD}</a:tableStyleId>
              </a:tblPr>
              <a:tblGrid>
                <a:gridCol w="718200"/>
                <a:gridCol w="844950"/>
                <a:gridCol w="813275"/>
                <a:gridCol w="1098425"/>
              </a:tblGrid>
              <a:tr h="42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deviation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Proportion of Variance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Cumulative Proportion</a:t>
                      </a:r>
                      <a:endParaRPr b="1"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0.9173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0.5168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0.5168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0.5468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0.1836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0.7004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Comp.3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0.3534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0.0767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0.7771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0.3379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0.0701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0.8473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Comp.5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0.2924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0.0525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0.8998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Comp.6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0.2455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0.0370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0.9368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0.2279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0.0319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0.9687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0.1649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0.0167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0.9854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0.1098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0.0074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0.9928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Comp.10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0.0920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0.0052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0.9980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Comp.11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0.0571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0.0020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1.0000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Comp.12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0.0009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1.0000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3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Comp.13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0.0000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1.0000</a:t>
                      </a:r>
                      <a:endParaRPr sz="8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19050">
                      <a:solidFill>
                        <a:srgbClr val="6AA84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